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57" r:id="rId4"/>
    <p:sldId id="276" r:id="rId5"/>
    <p:sldId id="270" r:id="rId6"/>
    <p:sldId id="273" r:id="rId7"/>
    <p:sldId id="272" r:id="rId8"/>
    <p:sldId id="294" r:id="rId9"/>
    <p:sldId id="313" r:id="rId10"/>
    <p:sldId id="279" r:id="rId11"/>
    <p:sldId id="282" r:id="rId12"/>
    <p:sldId id="280" r:id="rId13"/>
    <p:sldId id="283" r:id="rId14"/>
    <p:sldId id="284" r:id="rId15"/>
    <p:sldId id="291" r:id="rId16"/>
    <p:sldId id="314" r:id="rId17"/>
    <p:sldId id="312" r:id="rId1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sutaja\My%20Documents\anal&#252;&#252;s%2018.12.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Sheet1!$G$105</c:f>
              <c:strCache>
                <c:ptCount val="1"/>
                <c:pt idx="0">
                  <c:v>projektikulude eelarve</c:v>
                </c:pt>
              </c:strCache>
            </c:strRef>
          </c:tx>
          <c:cat>
            <c:strRef>
              <c:f>Sheet1!$F$106:$F$131</c:f>
              <c:strCache>
                <c:ptCount val="26"/>
                <c:pt idx="0">
                  <c:v>MITTETULUNDUSÜHING SAARTE KOOSTÖÖKOGU</c:v>
                </c:pt>
                <c:pt idx="1">
                  <c:v>TARTUMAA ARENDUSSELTS</c:v>
                </c:pt>
                <c:pt idx="2">
                  <c:v>MITTETULUNDUSÜHING RAPLAMAA PARTNERLUSKOGU</c:v>
                </c:pt>
                <c:pt idx="3">
                  <c:v>ROHELISE JÕEMAA KOOSTÖÖKOGU</c:v>
                </c:pt>
                <c:pt idx="4">
                  <c:v>JÕGEVAMAA KOOSTÖÖKODA</c:v>
                </c:pt>
                <c:pt idx="5">
                  <c:v>PÄRNU LAHE PARTNERLUSKOGU</c:v>
                </c:pt>
                <c:pt idx="6">
                  <c:v>MITTETULUNDUSÜHING ARENDUSKODA</c:v>
                </c:pt>
                <c:pt idx="7">
                  <c:v>MITTETULUNDUSÜHING VÕRUMAA PARTNERLUSKOGU</c:v>
                </c:pt>
                <c:pt idx="8">
                  <c:v>MITTETULUNDUSÜHING KODUKANT LÄÄNEMAA</c:v>
                </c:pt>
                <c:pt idx="9">
                  <c:v>MITTETULUNDUSÜHING VALGAMAA PARTNERLUSKOGU</c:v>
                </c:pt>
                <c:pt idx="10">
                  <c:v>NELJA VALLA KOGU</c:v>
                </c:pt>
                <c:pt idx="11">
                  <c:v>MITTETULUNDUSÜHING VÕRTSJÄRVE ÜHENDUS</c:v>
                </c:pt>
                <c:pt idx="12">
                  <c:v>PÕLVAMAA PARTNERLUSKOGU</c:v>
                </c:pt>
                <c:pt idx="13">
                  <c:v>MITTETULUNDUSÜHING PARTNERID</c:v>
                </c:pt>
                <c:pt idx="14">
                  <c:v>MITTETULUNDUSÜHING HIIDLASTE KOOSTÖÖKOGU</c:v>
                </c:pt>
                <c:pt idx="15">
                  <c:v>MITTETULUNDUSÜHING PAIK</c:v>
                </c:pt>
                <c:pt idx="16">
                  <c:v>MITTETULUNDUSÜHING KIRDERANNIKU KOOSTÖÖKOGU</c:v>
                </c:pt>
                <c:pt idx="17">
                  <c:v>MITTETULUNDUSÜHING JÄRVA ARENGU PARTNERID</c:v>
                </c:pt>
                <c:pt idx="18">
                  <c:v>LÄÄNE-HARJU KOOSTÖÖKOGU</c:v>
                </c:pt>
                <c:pt idx="19">
                  <c:v>MITTETULUNDUSÜHING PIIRIVEERE LIIDER</c:v>
                </c:pt>
                <c:pt idx="20">
                  <c:v>MITTETULUNDUSÜHING PEIPSI-ALUTAGUSE KOOSTÖÖKODA</c:v>
                </c:pt>
                <c:pt idx="21">
                  <c:v>LÕUNA-JÄRVAMAA KOOSTÖÖKOGU</c:v>
                </c:pt>
                <c:pt idx="22">
                  <c:v>MULGIMAA ARENDUSKODA</c:v>
                </c:pt>
                <c:pt idx="23">
                  <c:v>MITTETULUNDUSÜHING PÕHJA-HARJU KOOSTÖÖKOGU</c:v>
                </c:pt>
                <c:pt idx="24">
                  <c:v>MITTETULUNDUSÜHING VIRUMAA KOOSTÖÖKOGU</c:v>
                </c:pt>
                <c:pt idx="25">
                  <c:v>IDA-HARJU KOOSTÖÖKODA</c:v>
                </c:pt>
              </c:strCache>
            </c:strRef>
          </c:cat>
          <c:val>
            <c:numRef>
              <c:f>Sheet1!$G$106:$G$131</c:f>
              <c:numCache>
                <c:formatCode>#,##0</c:formatCode>
                <c:ptCount val="26"/>
                <c:pt idx="0">
                  <c:v>4076215.5119999987</c:v>
                </c:pt>
                <c:pt idx="1">
                  <c:v>4068916.3919999977</c:v>
                </c:pt>
                <c:pt idx="2">
                  <c:v>3971492.696</c:v>
                </c:pt>
                <c:pt idx="3">
                  <c:v>3674287.8319999971</c:v>
                </c:pt>
                <c:pt idx="4">
                  <c:v>3227410.0240000002</c:v>
                </c:pt>
                <c:pt idx="5">
                  <c:v>3128960.2080000001</c:v>
                </c:pt>
                <c:pt idx="6">
                  <c:v>3104969.16</c:v>
                </c:pt>
                <c:pt idx="7">
                  <c:v>2841467.9679999999</c:v>
                </c:pt>
                <c:pt idx="8">
                  <c:v>2821934.1680000001</c:v>
                </c:pt>
                <c:pt idx="9">
                  <c:v>2808873.9040000001</c:v>
                </c:pt>
                <c:pt idx="10">
                  <c:v>2657713.495999997</c:v>
                </c:pt>
                <c:pt idx="11">
                  <c:v>2511747.8319999971</c:v>
                </c:pt>
                <c:pt idx="12">
                  <c:v>2403237.455999997</c:v>
                </c:pt>
                <c:pt idx="13">
                  <c:v>2372902.7919999999</c:v>
                </c:pt>
                <c:pt idx="14">
                  <c:v>2318050.1839999999</c:v>
                </c:pt>
                <c:pt idx="15">
                  <c:v>2290844.015999997</c:v>
                </c:pt>
                <c:pt idx="16">
                  <c:v>2278664.2880000002</c:v>
                </c:pt>
                <c:pt idx="17">
                  <c:v>2246268.56</c:v>
                </c:pt>
                <c:pt idx="18">
                  <c:v>2204455.5119999987</c:v>
                </c:pt>
                <c:pt idx="19">
                  <c:v>2187962.0079999999</c:v>
                </c:pt>
                <c:pt idx="20">
                  <c:v>2091212.9680000001</c:v>
                </c:pt>
                <c:pt idx="21">
                  <c:v>1971295.5360000001</c:v>
                </c:pt>
                <c:pt idx="22">
                  <c:v>1952540.6400000001</c:v>
                </c:pt>
                <c:pt idx="23">
                  <c:v>1935688.52</c:v>
                </c:pt>
                <c:pt idx="24">
                  <c:v>1736401.1120000011</c:v>
                </c:pt>
                <c:pt idx="25">
                  <c:v>1521940.3520000011</c:v>
                </c:pt>
              </c:numCache>
            </c:numRef>
          </c:val>
        </c:ser>
        <c:axId val="68630016"/>
        <c:axId val="68631552"/>
      </c:barChart>
      <c:catAx>
        <c:axId val="68630016"/>
        <c:scaling>
          <c:orientation val="minMax"/>
        </c:scaling>
        <c:axPos val="b"/>
        <c:tickLblPos val="nextTo"/>
        <c:crossAx val="68631552"/>
        <c:crosses val="autoZero"/>
        <c:auto val="1"/>
        <c:lblAlgn val="ctr"/>
        <c:lblOffset val="100"/>
      </c:catAx>
      <c:valAx>
        <c:axId val="68631552"/>
        <c:scaling>
          <c:orientation val="minMax"/>
        </c:scaling>
        <c:axPos val="l"/>
        <c:majorGridlines/>
        <c:numFmt formatCode="#,##0" sourceLinked="1"/>
        <c:tickLblPos val="nextTo"/>
        <c:crossAx val="68630016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Sheet1!$A$21</c:f>
              <c:strCache>
                <c:ptCount val="1"/>
                <c:pt idx="0">
                  <c:v>taotluste arv</c:v>
                </c:pt>
              </c:strCache>
            </c:strRef>
          </c:tx>
          <c:cat>
            <c:strRef>
              <c:f>Sheet1!$B$20:$J$20</c:f>
              <c:strCache>
                <c:ptCount val="9"/>
                <c:pt idx="0">
                  <c:v>kuni 2000 eurot</c:v>
                </c:pt>
                <c:pt idx="1">
                  <c:v>2001 - 3000 eurot</c:v>
                </c:pt>
                <c:pt idx="2">
                  <c:v>3001-5000 eurot</c:v>
                </c:pt>
                <c:pt idx="3">
                  <c:v>5001 - 6400 eurot</c:v>
                </c:pt>
                <c:pt idx="4">
                  <c:v>6401 - 10 000</c:v>
                </c:pt>
                <c:pt idx="5">
                  <c:v>10001 - 20 000</c:v>
                </c:pt>
                <c:pt idx="6">
                  <c:v>20 001 - 50 000</c:v>
                </c:pt>
                <c:pt idx="7">
                  <c:v>50 001 - 100 000</c:v>
                </c:pt>
                <c:pt idx="8">
                  <c:v>üle 100 000</c:v>
                </c:pt>
              </c:strCache>
            </c:strRef>
          </c:cat>
          <c:val>
            <c:numRef>
              <c:f>Sheet1!$B$21:$J$21</c:f>
              <c:numCache>
                <c:formatCode>General</c:formatCode>
                <c:ptCount val="9"/>
                <c:pt idx="0">
                  <c:v>31</c:v>
                </c:pt>
                <c:pt idx="1">
                  <c:v>40</c:v>
                </c:pt>
                <c:pt idx="2">
                  <c:v>64</c:v>
                </c:pt>
                <c:pt idx="3">
                  <c:v>53</c:v>
                </c:pt>
                <c:pt idx="4">
                  <c:v>47</c:v>
                </c:pt>
                <c:pt idx="5">
                  <c:v>57</c:v>
                </c:pt>
                <c:pt idx="6">
                  <c:v>50</c:v>
                </c:pt>
                <c:pt idx="7">
                  <c:v>13</c:v>
                </c:pt>
                <c:pt idx="8">
                  <c:v>12</c:v>
                </c:pt>
              </c:numCache>
            </c:numRef>
          </c:val>
        </c:ser>
        <c:axId val="69495424"/>
        <c:axId val="69509504"/>
      </c:barChart>
      <c:catAx>
        <c:axId val="69495424"/>
        <c:scaling>
          <c:orientation val="minMax"/>
        </c:scaling>
        <c:axPos val="b"/>
        <c:majorTickMark val="none"/>
        <c:tickLblPos val="nextTo"/>
        <c:crossAx val="69509504"/>
        <c:crosses val="autoZero"/>
        <c:auto val="1"/>
        <c:lblAlgn val="ctr"/>
        <c:lblOffset val="100"/>
      </c:catAx>
      <c:valAx>
        <c:axId val="695095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4954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Sheet1!$G$67</c:f>
              <c:strCache>
                <c:ptCount val="1"/>
                <c:pt idx="0">
                  <c:v>taotluste arv</c:v>
                </c:pt>
              </c:strCache>
            </c:strRef>
          </c:tx>
          <c:cat>
            <c:strRef>
              <c:f>Sheet1!$H$66:$P$66</c:f>
              <c:strCache>
                <c:ptCount val="9"/>
                <c:pt idx="0">
                  <c:v>kuni 2000 eurot</c:v>
                </c:pt>
                <c:pt idx="1">
                  <c:v>2001 - 3000 </c:v>
                </c:pt>
                <c:pt idx="2">
                  <c:v>3001-5000 </c:v>
                </c:pt>
                <c:pt idx="3">
                  <c:v>5001 - 6400 </c:v>
                </c:pt>
                <c:pt idx="4">
                  <c:v>6401 - 10 000</c:v>
                </c:pt>
                <c:pt idx="5">
                  <c:v>10001 - 20000</c:v>
                </c:pt>
                <c:pt idx="6">
                  <c:v>20001 - 50000</c:v>
                </c:pt>
                <c:pt idx="7">
                  <c:v>50001 - 100000</c:v>
                </c:pt>
                <c:pt idx="8">
                  <c:v>üle 100000</c:v>
                </c:pt>
              </c:strCache>
            </c:strRef>
          </c:cat>
          <c:val>
            <c:numRef>
              <c:f>Sheet1!$H$67:$P$67</c:f>
              <c:numCache>
                <c:formatCode>General</c:formatCode>
                <c:ptCount val="9"/>
                <c:pt idx="0">
                  <c:v>31</c:v>
                </c:pt>
                <c:pt idx="1">
                  <c:v>40</c:v>
                </c:pt>
                <c:pt idx="2">
                  <c:v>64</c:v>
                </c:pt>
                <c:pt idx="3">
                  <c:v>53</c:v>
                </c:pt>
                <c:pt idx="4">
                  <c:v>47</c:v>
                </c:pt>
                <c:pt idx="5">
                  <c:v>57</c:v>
                </c:pt>
                <c:pt idx="6">
                  <c:v>50</c:v>
                </c:pt>
                <c:pt idx="7">
                  <c:v>13</c:v>
                </c:pt>
                <c:pt idx="8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Sheet1!$G$68</c:f>
              <c:strCache>
                <c:ptCount val="1"/>
                <c:pt idx="0">
                  <c:v>toetatud projektide arv</c:v>
                </c:pt>
              </c:strCache>
            </c:strRef>
          </c:tx>
          <c:cat>
            <c:strRef>
              <c:f>Sheet1!$H$66:$P$66</c:f>
              <c:strCache>
                <c:ptCount val="9"/>
                <c:pt idx="0">
                  <c:v>kuni 2000 eurot</c:v>
                </c:pt>
                <c:pt idx="1">
                  <c:v>2001 - 3000 </c:v>
                </c:pt>
                <c:pt idx="2">
                  <c:v>3001-5000 </c:v>
                </c:pt>
                <c:pt idx="3">
                  <c:v>5001 - 6400 </c:v>
                </c:pt>
                <c:pt idx="4">
                  <c:v>6401 - 10 000</c:v>
                </c:pt>
                <c:pt idx="5">
                  <c:v>10001 - 20000</c:v>
                </c:pt>
                <c:pt idx="6">
                  <c:v>20001 - 50000</c:v>
                </c:pt>
                <c:pt idx="7">
                  <c:v>50001 - 100000</c:v>
                </c:pt>
                <c:pt idx="8">
                  <c:v>üle 100000</c:v>
                </c:pt>
              </c:strCache>
            </c:strRef>
          </c:cat>
          <c:val>
            <c:numRef>
              <c:f>Sheet1!$H$68:$P$68</c:f>
              <c:numCache>
                <c:formatCode>General</c:formatCode>
                <c:ptCount val="9"/>
                <c:pt idx="0">
                  <c:v>20</c:v>
                </c:pt>
                <c:pt idx="1">
                  <c:v>34</c:v>
                </c:pt>
                <c:pt idx="2">
                  <c:v>48</c:v>
                </c:pt>
                <c:pt idx="3">
                  <c:v>26</c:v>
                </c:pt>
                <c:pt idx="4">
                  <c:v>26</c:v>
                </c:pt>
                <c:pt idx="5">
                  <c:v>34</c:v>
                </c:pt>
                <c:pt idx="6">
                  <c:v>19</c:v>
                </c:pt>
                <c:pt idx="7">
                  <c:v>7</c:v>
                </c:pt>
                <c:pt idx="8">
                  <c:v>1</c:v>
                </c:pt>
              </c:numCache>
            </c:numRef>
          </c:val>
        </c:ser>
        <c:axId val="69621632"/>
        <c:axId val="69623168"/>
      </c:barChart>
      <c:catAx>
        <c:axId val="69621632"/>
        <c:scaling>
          <c:orientation val="minMax"/>
        </c:scaling>
        <c:axPos val="b"/>
        <c:majorTickMark val="none"/>
        <c:tickLblPos val="nextTo"/>
        <c:crossAx val="69623168"/>
        <c:crosses val="autoZero"/>
        <c:auto val="1"/>
        <c:lblAlgn val="ctr"/>
        <c:lblOffset val="100"/>
      </c:catAx>
      <c:valAx>
        <c:axId val="696231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621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Sheet1!$L$21</c:f>
              <c:strCache>
                <c:ptCount val="1"/>
                <c:pt idx="0">
                  <c:v>taotluste arv</c:v>
                </c:pt>
              </c:strCache>
            </c:strRef>
          </c:tx>
          <c:cat>
            <c:strRef>
              <c:f>Sheet1!$M$20:$Q$20</c:f>
              <c:strCache>
                <c:ptCount val="5"/>
                <c:pt idx="0">
                  <c:v>kuni 6 400 eurot</c:v>
                </c:pt>
                <c:pt idx="1">
                  <c:v>6 400 - 20 000</c:v>
                </c:pt>
                <c:pt idx="2">
                  <c:v>20 001 - 50 000</c:v>
                </c:pt>
                <c:pt idx="3">
                  <c:v>50 001 - 100 000</c:v>
                </c:pt>
                <c:pt idx="4">
                  <c:v>üle 100 000</c:v>
                </c:pt>
              </c:strCache>
            </c:strRef>
          </c:cat>
          <c:val>
            <c:numRef>
              <c:f>Sheet1!$M$21:$Q$21</c:f>
              <c:numCache>
                <c:formatCode>General</c:formatCode>
                <c:ptCount val="5"/>
                <c:pt idx="0">
                  <c:v>188</c:v>
                </c:pt>
                <c:pt idx="1">
                  <c:v>104</c:v>
                </c:pt>
                <c:pt idx="2">
                  <c:v>50</c:v>
                </c:pt>
                <c:pt idx="3">
                  <c:v>13</c:v>
                </c:pt>
                <c:pt idx="4">
                  <c:v>12</c:v>
                </c:pt>
              </c:numCache>
            </c:numRef>
          </c:val>
        </c:ser>
        <c:axId val="69534080"/>
        <c:axId val="69535616"/>
      </c:barChart>
      <c:catAx>
        <c:axId val="69534080"/>
        <c:scaling>
          <c:orientation val="minMax"/>
        </c:scaling>
        <c:axPos val="b"/>
        <c:majorTickMark val="none"/>
        <c:tickLblPos val="nextTo"/>
        <c:crossAx val="69535616"/>
        <c:crosses val="autoZero"/>
        <c:auto val="1"/>
        <c:lblAlgn val="ctr"/>
        <c:lblOffset val="100"/>
      </c:catAx>
      <c:valAx>
        <c:axId val="695356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5340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Sheet1!$G$72</c:f>
              <c:strCache>
                <c:ptCount val="1"/>
                <c:pt idx="0">
                  <c:v>taotluste arv</c:v>
                </c:pt>
              </c:strCache>
            </c:strRef>
          </c:tx>
          <c:cat>
            <c:strRef>
              <c:f>Sheet1!$H$71:$L$71</c:f>
              <c:strCache>
                <c:ptCount val="5"/>
                <c:pt idx="0">
                  <c:v>kuni 6 400 eurot</c:v>
                </c:pt>
                <c:pt idx="1">
                  <c:v>6 400 - 20 000</c:v>
                </c:pt>
                <c:pt idx="2">
                  <c:v>20 001 - 50 000</c:v>
                </c:pt>
                <c:pt idx="3">
                  <c:v>50 001 - 100 000</c:v>
                </c:pt>
                <c:pt idx="4">
                  <c:v>üle 100 000</c:v>
                </c:pt>
              </c:strCache>
            </c:strRef>
          </c:cat>
          <c:val>
            <c:numRef>
              <c:f>Sheet1!$H$72:$L$72</c:f>
              <c:numCache>
                <c:formatCode>General</c:formatCode>
                <c:ptCount val="5"/>
                <c:pt idx="0">
                  <c:v>188</c:v>
                </c:pt>
                <c:pt idx="1">
                  <c:v>104</c:v>
                </c:pt>
                <c:pt idx="2">
                  <c:v>50</c:v>
                </c:pt>
                <c:pt idx="3">
                  <c:v>13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Sheet1!$G$73</c:f>
              <c:strCache>
                <c:ptCount val="1"/>
                <c:pt idx="0">
                  <c:v>toetatud projektide arv</c:v>
                </c:pt>
              </c:strCache>
            </c:strRef>
          </c:tx>
          <c:cat>
            <c:strRef>
              <c:f>Sheet1!$H$71:$L$71</c:f>
              <c:strCache>
                <c:ptCount val="5"/>
                <c:pt idx="0">
                  <c:v>kuni 6 400 eurot</c:v>
                </c:pt>
                <c:pt idx="1">
                  <c:v>6 400 - 20 000</c:v>
                </c:pt>
                <c:pt idx="2">
                  <c:v>20 001 - 50 000</c:v>
                </c:pt>
                <c:pt idx="3">
                  <c:v>50 001 - 100 000</c:v>
                </c:pt>
                <c:pt idx="4">
                  <c:v>üle 100 000</c:v>
                </c:pt>
              </c:strCache>
            </c:strRef>
          </c:cat>
          <c:val>
            <c:numRef>
              <c:f>Sheet1!$H$73:$L$73</c:f>
              <c:numCache>
                <c:formatCode>General</c:formatCode>
                <c:ptCount val="5"/>
                <c:pt idx="0">
                  <c:v>128</c:v>
                </c:pt>
                <c:pt idx="1">
                  <c:v>60</c:v>
                </c:pt>
                <c:pt idx="2">
                  <c:v>19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</c:ser>
        <c:axId val="69545344"/>
        <c:axId val="69563520"/>
      </c:barChart>
      <c:catAx>
        <c:axId val="69545344"/>
        <c:scaling>
          <c:orientation val="minMax"/>
        </c:scaling>
        <c:axPos val="b"/>
        <c:majorTickMark val="none"/>
        <c:tickLblPos val="nextTo"/>
        <c:crossAx val="69563520"/>
        <c:crosses val="autoZero"/>
        <c:auto val="1"/>
        <c:lblAlgn val="ctr"/>
        <c:lblOffset val="100"/>
      </c:catAx>
      <c:valAx>
        <c:axId val="6956352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5453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Sheet1!$Q$84</c:f>
              <c:strCache>
                <c:ptCount val="1"/>
                <c:pt idx="0">
                  <c:v>taotletud</c:v>
                </c:pt>
              </c:strCache>
            </c:strRef>
          </c:tx>
          <c:cat>
            <c:strRef>
              <c:f>Sheet1!$R$83:$X$83</c:f>
              <c:strCache>
                <c:ptCount val="7"/>
                <c:pt idx="0">
                  <c:v>KOV</c:v>
                </c:pt>
                <c:pt idx="1">
                  <c:v>SA</c:v>
                </c:pt>
                <c:pt idx="2">
                  <c:v>MTÜ</c:v>
                </c:pt>
                <c:pt idx="3">
                  <c:v>seltsing</c:v>
                </c:pt>
                <c:pt idx="4">
                  <c:v>AS</c:v>
                </c:pt>
                <c:pt idx="5">
                  <c:v>OÜ</c:v>
                </c:pt>
                <c:pt idx="6">
                  <c:v>FIE</c:v>
                </c:pt>
              </c:strCache>
            </c:strRef>
          </c:cat>
          <c:val>
            <c:numRef>
              <c:f>Sheet1!$R$84:$X$84</c:f>
              <c:numCache>
                <c:formatCode>General</c:formatCode>
                <c:ptCount val="7"/>
                <c:pt idx="0">
                  <c:v>20</c:v>
                </c:pt>
                <c:pt idx="1">
                  <c:v>31</c:v>
                </c:pt>
                <c:pt idx="2">
                  <c:v>208</c:v>
                </c:pt>
                <c:pt idx="3">
                  <c:v>6</c:v>
                </c:pt>
                <c:pt idx="4">
                  <c:v>1</c:v>
                </c:pt>
                <c:pt idx="5">
                  <c:v>86</c:v>
                </c:pt>
                <c:pt idx="6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Sheet1!$Q$85</c:f>
              <c:strCache>
                <c:ptCount val="1"/>
                <c:pt idx="0">
                  <c:v>rahastatud</c:v>
                </c:pt>
              </c:strCache>
            </c:strRef>
          </c:tx>
          <c:cat>
            <c:strRef>
              <c:f>Sheet1!$R$83:$X$83</c:f>
              <c:strCache>
                <c:ptCount val="7"/>
                <c:pt idx="0">
                  <c:v>KOV</c:v>
                </c:pt>
                <c:pt idx="1">
                  <c:v>SA</c:v>
                </c:pt>
                <c:pt idx="2">
                  <c:v>MTÜ</c:v>
                </c:pt>
                <c:pt idx="3">
                  <c:v>seltsing</c:v>
                </c:pt>
                <c:pt idx="4">
                  <c:v>AS</c:v>
                </c:pt>
                <c:pt idx="5">
                  <c:v>OÜ</c:v>
                </c:pt>
                <c:pt idx="6">
                  <c:v>FIE</c:v>
                </c:pt>
              </c:strCache>
            </c:strRef>
          </c:cat>
          <c:val>
            <c:numRef>
              <c:f>Sheet1!$R$85:$X$85</c:f>
              <c:numCache>
                <c:formatCode>General</c:formatCode>
                <c:ptCount val="7"/>
                <c:pt idx="0">
                  <c:v>18</c:v>
                </c:pt>
                <c:pt idx="1">
                  <c:v>22</c:v>
                </c:pt>
                <c:pt idx="2">
                  <c:v>120</c:v>
                </c:pt>
                <c:pt idx="3">
                  <c:v>1</c:v>
                </c:pt>
                <c:pt idx="4">
                  <c:v>0</c:v>
                </c:pt>
                <c:pt idx="5">
                  <c:v>44</c:v>
                </c:pt>
                <c:pt idx="6">
                  <c:v>10</c:v>
                </c:pt>
              </c:numCache>
            </c:numRef>
          </c:val>
        </c:ser>
        <c:axId val="69597824"/>
        <c:axId val="69677440"/>
      </c:barChart>
      <c:catAx>
        <c:axId val="69597824"/>
        <c:scaling>
          <c:orientation val="minMax"/>
        </c:scaling>
        <c:axPos val="b"/>
        <c:majorTickMark val="none"/>
        <c:tickLblPos val="nextTo"/>
        <c:crossAx val="69677440"/>
        <c:crosses val="autoZero"/>
        <c:auto val="1"/>
        <c:lblAlgn val="ctr"/>
        <c:lblOffset val="100"/>
      </c:catAx>
      <c:valAx>
        <c:axId val="696774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5978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Sheet1!$K$105</c:f>
              <c:strCache>
                <c:ptCount val="1"/>
                <c:pt idx="0">
                  <c:v>väljamakstud toetuse %</c:v>
                </c:pt>
              </c:strCache>
            </c:strRef>
          </c:tx>
          <c:cat>
            <c:strRef>
              <c:f>Sheet1!$J$106:$J$131</c:f>
              <c:strCache>
                <c:ptCount val="26"/>
                <c:pt idx="0">
                  <c:v>MITTETULUNDUSÜHING VÕRTSJÄRVE ÜHENDUS</c:v>
                </c:pt>
                <c:pt idx="1">
                  <c:v>MITTETULUNDUSÜHING PARTNERID</c:v>
                </c:pt>
                <c:pt idx="2">
                  <c:v>PÕLVAMAA PARTNERLUSKOGU</c:v>
                </c:pt>
                <c:pt idx="3">
                  <c:v>MITTETULUNDUSÜHING PEIPSI-ALUTAGUSE KOOSTÖÖKODA</c:v>
                </c:pt>
                <c:pt idx="4">
                  <c:v>LÕUNA-JÄRVAMAA KOOSTÖÖKOGU</c:v>
                </c:pt>
                <c:pt idx="5">
                  <c:v>NELJA VALLA KOGU</c:v>
                </c:pt>
                <c:pt idx="6">
                  <c:v>PÄRNU LAHE PARTNERLUSKOGU</c:v>
                </c:pt>
                <c:pt idx="7">
                  <c:v>MITTETULUNDUSÜHING KODUKANT LÄÄNEMAA</c:v>
                </c:pt>
                <c:pt idx="8">
                  <c:v>MITTETULUNDUSÜHING RAPLAMAA PARTNERLUSKOGU</c:v>
                </c:pt>
                <c:pt idx="9">
                  <c:v>MITTETULUNDUSÜHING ARENDUSKODA</c:v>
                </c:pt>
                <c:pt idx="10">
                  <c:v>MITTETULUNDUSÜHING JÄRVA ARENGU PARTNERID</c:v>
                </c:pt>
                <c:pt idx="11">
                  <c:v>MITTETULUNDUSÜHING SAARTE KOOSTÖÖKOGU</c:v>
                </c:pt>
                <c:pt idx="12">
                  <c:v>MITTETULUNDUSÜHING PAIK</c:v>
                </c:pt>
                <c:pt idx="13">
                  <c:v>MITTETULUNDUSÜHING VIRUMAA KOOSTÖÖKOGU</c:v>
                </c:pt>
                <c:pt idx="14">
                  <c:v>MITTETULUNDUSÜHING HIIDLASTE KOOSTÖÖKOGU</c:v>
                </c:pt>
                <c:pt idx="15">
                  <c:v>MULGIMAA ARENDUSKODA</c:v>
                </c:pt>
                <c:pt idx="16">
                  <c:v>ROHELISE JÕEMAA KOOSTÖÖKOGU</c:v>
                </c:pt>
                <c:pt idx="17">
                  <c:v>JÕGEVAMAA KOOSTÖÖKODA</c:v>
                </c:pt>
                <c:pt idx="18">
                  <c:v>MITTETULUNDUSÜHING VÕRUMAA PARTNERLUSKOGU</c:v>
                </c:pt>
                <c:pt idx="19">
                  <c:v>MITTETULUNDUSÜHING PIIRIVEERE LIIDER</c:v>
                </c:pt>
                <c:pt idx="20">
                  <c:v>TARTUMAA ARENDUSSELTS</c:v>
                </c:pt>
                <c:pt idx="21">
                  <c:v>MITTETULUNDUSÜHING VALGAMAA PARTNERLUSKOGU</c:v>
                </c:pt>
                <c:pt idx="22">
                  <c:v>MITTETULUNDUSÜHING PÕHJA-HARJU KOOSTÖÖKOGU</c:v>
                </c:pt>
                <c:pt idx="23">
                  <c:v>LÄÄNE-HARJU KOOSTÖÖKOGU</c:v>
                </c:pt>
                <c:pt idx="24">
                  <c:v>MITTETULUNDUSÜHING KIRDERANNIKU KOOSTÖÖKOGU</c:v>
                </c:pt>
                <c:pt idx="25">
                  <c:v>IDA-HARJU KOOSTÖÖKODA</c:v>
                </c:pt>
              </c:strCache>
            </c:strRef>
          </c:cat>
          <c:val>
            <c:numRef>
              <c:f>Sheet1!$K$106:$K$131</c:f>
              <c:numCache>
                <c:formatCode>General</c:formatCode>
                <c:ptCount val="26"/>
                <c:pt idx="0">
                  <c:v>88.3</c:v>
                </c:pt>
                <c:pt idx="1">
                  <c:v>88.1</c:v>
                </c:pt>
                <c:pt idx="2">
                  <c:v>84.7</c:v>
                </c:pt>
                <c:pt idx="3">
                  <c:v>84</c:v>
                </c:pt>
                <c:pt idx="4">
                  <c:v>82.7</c:v>
                </c:pt>
                <c:pt idx="5">
                  <c:v>81.900000000000006</c:v>
                </c:pt>
                <c:pt idx="6">
                  <c:v>78.900000000000006</c:v>
                </c:pt>
                <c:pt idx="7">
                  <c:v>78.8</c:v>
                </c:pt>
                <c:pt idx="8">
                  <c:v>78.8</c:v>
                </c:pt>
                <c:pt idx="9">
                  <c:v>78.400000000000006</c:v>
                </c:pt>
                <c:pt idx="10">
                  <c:v>78.2</c:v>
                </c:pt>
                <c:pt idx="11">
                  <c:v>77.7</c:v>
                </c:pt>
                <c:pt idx="12">
                  <c:v>77</c:v>
                </c:pt>
                <c:pt idx="13">
                  <c:v>76.8</c:v>
                </c:pt>
                <c:pt idx="14">
                  <c:v>76.400000000000006</c:v>
                </c:pt>
                <c:pt idx="15">
                  <c:v>74.8</c:v>
                </c:pt>
                <c:pt idx="16">
                  <c:v>74.3</c:v>
                </c:pt>
                <c:pt idx="17" formatCode="#,##0.0">
                  <c:v>73.7</c:v>
                </c:pt>
                <c:pt idx="18">
                  <c:v>71.3</c:v>
                </c:pt>
                <c:pt idx="19">
                  <c:v>69.8</c:v>
                </c:pt>
                <c:pt idx="20">
                  <c:v>69.5</c:v>
                </c:pt>
                <c:pt idx="21">
                  <c:v>69.3</c:v>
                </c:pt>
                <c:pt idx="22">
                  <c:v>68.7</c:v>
                </c:pt>
                <c:pt idx="23">
                  <c:v>64.5</c:v>
                </c:pt>
                <c:pt idx="24">
                  <c:v>61.3</c:v>
                </c:pt>
                <c:pt idx="25" formatCode="#,##0.0">
                  <c:v>57.6</c:v>
                </c:pt>
              </c:numCache>
            </c:numRef>
          </c:val>
        </c:ser>
        <c:axId val="69698688"/>
        <c:axId val="69700224"/>
      </c:barChart>
      <c:catAx>
        <c:axId val="69698688"/>
        <c:scaling>
          <c:orientation val="minMax"/>
        </c:scaling>
        <c:axPos val="b"/>
        <c:tickLblPos val="nextTo"/>
        <c:crossAx val="69700224"/>
        <c:crosses val="autoZero"/>
        <c:auto val="1"/>
        <c:lblAlgn val="ctr"/>
        <c:lblOffset val="100"/>
      </c:catAx>
      <c:valAx>
        <c:axId val="69700224"/>
        <c:scaling>
          <c:orientation val="minMax"/>
        </c:scaling>
        <c:axPos val="l"/>
        <c:majorGridlines/>
        <c:numFmt formatCode="General" sourceLinked="1"/>
        <c:tickLblPos val="nextTo"/>
        <c:crossAx val="6969868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>
        <c:manualLayout>
          <c:layoutTarget val="inner"/>
          <c:xMode val="edge"/>
          <c:yMode val="edge"/>
          <c:x val="0.17710695538057739"/>
          <c:y val="0.25158573928258982"/>
          <c:w val="0.77844860017497952"/>
          <c:h val="0.57359981044036268"/>
        </c:manualLayout>
      </c:layout>
      <c:barChart>
        <c:barDir val="col"/>
        <c:grouping val="clustered"/>
        <c:axId val="68655360"/>
        <c:axId val="68680704"/>
      </c:barChart>
      <c:catAx>
        <c:axId val="68655360"/>
        <c:scaling>
          <c:orientation val="minMax"/>
        </c:scaling>
        <c:axPos val="b"/>
        <c:majorTickMark val="none"/>
        <c:tickLblPos val="nextTo"/>
        <c:crossAx val="68680704"/>
        <c:crosses val="autoZero"/>
        <c:auto val="1"/>
        <c:lblAlgn val="ctr"/>
        <c:lblOffset val="100"/>
      </c:catAx>
      <c:valAx>
        <c:axId val="68680704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6865536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Sheet1!$N$3</c:f>
              <c:strCache>
                <c:ptCount val="1"/>
                <c:pt idx="0">
                  <c:v>projektide arv</c:v>
                </c:pt>
              </c:strCache>
            </c:strRef>
          </c:tx>
          <c:cat>
            <c:strRef>
              <c:f>Sheet1!$M$4:$M$5</c:f>
              <c:strCache>
                <c:ptCount val="2"/>
                <c:pt idx="0">
                  <c:v>esitatud projekte</c:v>
                </c:pt>
                <c:pt idx="1">
                  <c:v>otsusega</c:v>
                </c:pt>
              </c:strCache>
            </c:strRef>
          </c:cat>
          <c:val>
            <c:numRef>
              <c:f>Sheet1!$N$4:$N$5</c:f>
              <c:numCache>
                <c:formatCode>General</c:formatCode>
                <c:ptCount val="2"/>
                <c:pt idx="0">
                  <c:v>367</c:v>
                </c:pt>
                <c:pt idx="1">
                  <c:v>215</c:v>
                </c:pt>
              </c:numCache>
            </c:numRef>
          </c:val>
        </c:ser>
        <c:axId val="69038080"/>
        <c:axId val="69039616"/>
      </c:barChart>
      <c:catAx>
        <c:axId val="69038080"/>
        <c:scaling>
          <c:orientation val="minMax"/>
        </c:scaling>
        <c:axPos val="b"/>
        <c:majorTickMark val="none"/>
        <c:tickLblPos val="nextTo"/>
        <c:crossAx val="69039616"/>
        <c:crosses val="autoZero"/>
        <c:auto val="1"/>
        <c:lblAlgn val="ctr"/>
        <c:lblOffset val="100"/>
      </c:catAx>
      <c:valAx>
        <c:axId val="6903961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0380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>
        <c:manualLayout>
          <c:layoutTarget val="inner"/>
          <c:xMode val="edge"/>
          <c:yMode val="edge"/>
          <c:x val="0.30784295713035914"/>
          <c:y val="0.25158573928258982"/>
          <c:w val="0.6921570428696413"/>
          <c:h val="0.57359981044036235"/>
        </c:manualLayout>
      </c:layout>
      <c:barChart>
        <c:barDir val="col"/>
        <c:grouping val="clustered"/>
        <c:ser>
          <c:idx val="0"/>
          <c:order val="0"/>
          <c:tx>
            <c:strRef>
              <c:f>Sheet1!$N$7</c:f>
              <c:strCache>
                <c:ptCount val="1"/>
                <c:pt idx="0">
                  <c:v>toetussumma</c:v>
                </c:pt>
              </c:strCache>
            </c:strRef>
          </c:tx>
          <c:cat>
            <c:strRef>
              <c:f>Sheet1!$M$8:$M$9</c:f>
              <c:strCache>
                <c:ptCount val="2"/>
                <c:pt idx="0">
                  <c:v>küsitud</c:v>
                </c:pt>
                <c:pt idx="1">
                  <c:v>rahastamine</c:v>
                </c:pt>
              </c:strCache>
            </c:strRef>
          </c:cat>
          <c:val>
            <c:numRef>
              <c:f>Sheet1!$N$8:$N$9</c:f>
              <c:numCache>
                <c:formatCode>#,##0</c:formatCode>
                <c:ptCount val="2"/>
                <c:pt idx="0">
                  <c:v>6076170</c:v>
                </c:pt>
                <c:pt idx="1">
                  <c:v>2298228</c:v>
                </c:pt>
              </c:numCache>
            </c:numRef>
          </c:val>
        </c:ser>
        <c:axId val="69052672"/>
        <c:axId val="69054464"/>
      </c:barChart>
      <c:catAx>
        <c:axId val="69052672"/>
        <c:scaling>
          <c:orientation val="minMax"/>
        </c:scaling>
        <c:axPos val="b"/>
        <c:majorTickMark val="none"/>
        <c:tickLblPos val="nextTo"/>
        <c:crossAx val="69054464"/>
        <c:crosses val="autoZero"/>
        <c:auto val="1"/>
        <c:lblAlgn val="ctr"/>
        <c:lblOffset val="100"/>
      </c:catAx>
      <c:valAx>
        <c:axId val="6905446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crossAx val="6905267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Sheet1!$G$47</c:f>
              <c:strCache>
                <c:ptCount val="1"/>
                <c:pt idx="0">
                  <c:v>küsitud toetust</c:v>
                </c:pt>
              </c:strCache>
            </c:strRef>
          </c:tx>
          <c:cat>
            <c:strRef>
              <c:f>Sheet1!$H$46:$O$46</c:f>
              <c:strCache>
                <c:ptCount val="8"/>
                <c:pt idx="0">
                  <c:v>JÕHVI</c:v>
                </c:pt>
                <c:pt idx="1">
                  <c:v>KOHTLA</c:v>
                </c:pt>
                <c:pt idx="2">
                  <c:v>K-NÕMME</c:v>
                </c:pt>
                <c:pt idx="3">
                  <c:v>N-JÕESUU</c:v>
                </c:pt>
                <c:pt idx="4">
                  <c:v>TOILA</c:v>
                </c:pt>
                <c:pt idx="5">
                  <c:v>VAIVARA</c:v>
                </c:pt>
                <c:pt idx="6">
                  <c:v>piirkondlik</c:v>
                </c:pt>
                <c:pt idx="7">
                  <c:v>väljast</c:v>
                </c:pt>
              </c:strCache>
            </c:strRef>
          </c:cat>
          <c:val>
            <c:numRef>
              <c:f>Sheet1!$H$47:$O$47</c:f>
              <c:numCache>
                <c:formatCode>General</c:formatCode>
                <c:ptCount val="8"/>
                <c:pt idx="0">
                  <c:v>92</c:v>
                </c:pt>
                <c:pt idx="1">
                  <c:v>44</c:v>
                </c:pt>
                <c:pt idx="2">
                  <c:v>12</c:v>
                </c:pt>
                <c:pt idx="3">
                  <c:v>28</c:v>
                </c:pt>
                <c:pt idx="4">
                  <c:v>104</c:v>
                </c:pt>
                <c:pt idx="5">
                  <c:v>46</c:v>
                </c:pt>
                <c:pt idx="6">
                  <c:v>39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Sheet1!$G$48</c:f>
              <c:strCache>
                <c:ptCount val="1"/>
                <c:pt idx="0">
                  <c:v>otsusega</c:v>
                </c:pt>
              </c:strCache>
            </c:strRef>
          </c:tx>
          <c:cat>
            <c:strRef>
              <c:f>Sheet1!$H$46:$O$46</c:f>
              <c:strCache>
                <c:ptCount val="8"/>
                <c:pt idx="0">
                  <c:v>JÕHVI</c:v>
                </c:pt>
                <c:pt idx="1">
                  <c:v>KOHTLA</c:v>
                </c:pt>
                <c:pt idx="2">
                  <c:v>K-NÕMME</c:v>
                </c:pt>
                <c:pt idx="3">
                  <c:v>N-JÕESUU</c:v>
                </c:pt>
                <c:pt idx="4">
                  <c:v>TOILA</c:v>
                </c:pt>
                <c:pt idx="5">
                  <c:v>VAIVARA</c:v>
                </c:pt>
                <c:pt idx="6">
                  <c:v>piirkondlik</c:v>
                </c:pt>
                <c:pt idx="7">
                  <c:v>väljast</c:v>
                </c:pt>
              </c:strCache>
            </c:strRef>
          </c:cat>
          <c:val>
            <c:numRef>
              <c:f>Sheet1!$H$48:$O$48</c:f>
              <c:numCache>
                <c:formatCode>General</c:formatCode>
                <c:ptCount val="8"/>
                <c:pt idx="0">
                  <c:v>54</c:v>
                </c:pt>
                <c:pt idx="1">
                  <c:v>26</c:v>
                </c:pt>
                <c:pt idx="2">
                  <c:v>6</c:v>
                </c:pt>
                <c:pt idx="3">
                  <c:v>16</c:v>
                </c:pt>
                <c:pt idx="4">
                  <c:v>59</c:v>
                </c:pt>
                <c:pt idx="5">
                  <c:v>28</c:v>
                </c:pt>
                <c:pt idx="6">
                  <c:v>26</c:v>
                </c:pt>
                <c:pt idx="7">
                  <c:v>0</c:v>
                </c:pt>
              </c:numCache>
            </c:numRef>
          </c:val>
        </c:ser>
        <c:axId val="69355392"/>
        <c:axId val="69356928"/>
      </c:barChart>
      <c:catAx>
        <c:axId val="69355392"/>
        <c:scaling>
          <c:orientation val="minMax"/>
        </c:scaling>
        <c:axPos val="b"/>
        <c:majorTickMark val="none"/>
        <c:tickLblPos val="nextTo"/>
        <c:crossAx val="69356928"/>
        <c:crosses val="autoZero"/>
        <c:auto val="1"/>
        <c:lblAlgn val="ctr"/>
        <c:lblOffset val="100"/>
      </c:catAx>
      <c:valAx>
        <c:axId val="693569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3553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Sheet1!$G$52</c:f>
              <c:strCache>
                <c:ptCount val="1"/>
                <c:pt idx="0">
                  <c:v>%-des</c:v>
                </c:pt>
              </c:strCache>
            </c:strRef>
          </c:tx>
          <c:cat>
            <c:strRef>
              <c:f>Sheet1!$H$51:$O$51</c:f>
              <c:strCache>
                <c:ptCount val="8"/>
                <c:pt idx="0">
                  <c:v>JÕHVI</c:v>
                </c:pt>
                <c:pt idx="1">
                  <c:v>KOHTLA</c:v>
                </c:pt>
                <c:pt idx="2">
                  <c:v>K-NÕMME</c:v>
                </c:pt>
                <c:pt idx="3">
                  <c:v>N-JÕESUU</c:v>
                </c:pt>
                <c:pt idx="4">
                  <c:v>TOILA</c:v>
                </c:pt>
                <c:pt idx="5">
                  <c:v>VAIVARA</c:v>
                </c:pt>
                <c:pt idx="6">
                  <c:v>piirkondlik</c:v>
                </c:pt>
                <c:pt idx="7">
                  <c:v>keskmine</c:v>
                </c:pt>
              </c:strCache>
            </c:strRef>
          </c:cat>
          <c:val>
            <c:numRef>
              <c:f>Sheet1!$H$52:$O$52</c:f>
              <c:numCache>
                <c:formatCode>General</c:formatCode>
                <c:ptCount val="8"/>
                <c:pt idx="0">
                  <c:v>58.9</c:v>
                </c:pt>
                <c:pt idx="1">
                  <c:v>59</c:v>
                </c:pt>
                <c:pt idx="2">
                  <c:v>50</c:v>
                </c:pt>
                <c:pt idx="3">
                  <c:v>57.1</c:v>
                </c:pt>
                <c:pt idx="4">
                  <c:v>56.7</c:v>
                </c:pt>
                <c:pt idx="5">
                  <c:v>60.9</c:v>
                </c:pt>
                <c:pt idx="6">
                  <c:v>66.7</c:v>
                </c:pt>
                <c:pt idx="7">
                  <c:v>58.6</c:v>
                </c:pt>
              </c:numCache>
            </c:numRef>
          </c:val>
        </c:ser>
        <c:axId val="69386624"/>
        <c:axId val="69388160"/>
      </c:barChart>
      <c:catAx>
        <c:axId val="69386624"/>
        <c:scaling>
          <c:orientation val="minMax"/>
        </c:scaling>
        <c:axPos val="b"/>
        <c:majorTickMark val="none"/>
        <c:tickLblPos val="nextTo"/>
        <c:crossAx val="69388160"/>
        <c:crosses val="autoZero"/>
        <c:auto val="1"/>
        <c:lblAlgn val="ctr"/>
        <c:lblOffset val="100"/>
      </c:catAx>
      <c:valAx>
        <c:axId val="693881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3866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Sheet1!$G$56</c:f>
              <c:strCache>
                <c:ptCount val="1"/>
                <c:pt idx="0">
                  <c:v>küsitud toetussumma</c:v>
                </c:pt>
              </c:strCache>
            </c:strRef>
          </c:tx>
          <c:cat>
            <c:strRef>
              <c:f>Sheet1!$H$55:$N$55</c:f>
              <c:strCache>
                <c:ptCount val="7"/>
                <c:pt idx="0">
                  <c:v>JÕHVI</c:v>
                </c:pt>
                <c:pt idx="1">
                  <c:v>KOHTLA</c:v>
                </c:pt>
                <c:pt idx="2">
                  <c:v>K-NÕMME</c:v>
                </c:pt>
                <c:pt idx="3">
                  <c:v>N-JÕESUU</c:v>
                </c:pt>
                <c:pt idx="4">
                  <c:v>TOILA</c:v>
                </c:pt>
                <c:pt idx="5">
                  <c:v>VAIVARA</c:v>
                </c:pt>
                <c:pt idx="6">
                  <c:v>piirkondlik</c:v>
                </c:pt>
              </c:strCache>
            </c:strRef>
          </c:cat>
          <c:val>
            <c:numRef>
              <c:f>Sheet1!$H$56:$N$56</c:f>
              <c:numCache>
                <c:formatCode>General</c:formatCode>
                <c:ptCount val="7"/>
                <c:pt idx="0">
                  <c:v>1364143.46</c:v>
                </c:pt>
                <c:pt idx="1">
                  <c:v>1155795.4000000004</c:v>
                </c:pt>
                <c:pt idx="2">
                  <c:v>112270.82</c:v>
                </c:pt>
                <c:pt idx="3">
                  <c:v>704319.77999999875</c:v>
                </c:pt>
                <c:pt idx="4">
                  <c:v>1846329.7</c:v>
                </c:pt>
                <c:pt idx="5">
                  <c:v>657456.46000000043</c:v>
                </c:pt>
                <c:pt idx="6">
                  <c:v>227510.18</c:v>
                </c:pt>
              </c:numCache>
            </c:numRef>
          </c:val>
        </c:ser>
        <c:ser>
          <c:idx val="1"/>
          <c:order val="1"/>
          <c:tx>
            <c:strRef>
              <c:f>Sheet1!$G$57</c:f>
              <c:strCache>
                <c:ptCount val="1"/>
                <c:pt idx="0">
                  <c:v>otsusega</c:v>
                </c:pt>
              </c:strCache>
            </c:strRef>
          </c:tx>
          <c:cat>
            <c:strRef>
              <c:f>Sheet1!$H$55:$N$55</c:f>
              <c:strCache>
                <c:ptCount val="7"/>
                <c:pt idx="0">
                  <c:v>JÕHVI</c:v>
                </c:pt>
                <c:pt idx="1">
                  <c:v>KOHTLA</c:v>
                </c:pt>
                <c:pt idx="2">
                  <c:v>K-NÕMME</c:v>
                </c:pt>
                <c:pt idx="3">
                  <c:v>N-JÕESUU</c:v>
                </c:pt>
                <c:pt idx="4">
                  <c:v>TOILA</c:v>
                </c:pt>
                <c:pt idx="5">
                  <c:v>VAIVARA</c:v>
                </c:pt>
                <c:pt idx="6">
                  <c:v>piirkondlik</c:v>
                </c:pt>
              </c:strCache>
            </c:strRef>
          </c:cat>
          <c:val>
            <c:numRef>
              <c:f>Sheet1!$H$57:$N$57</c:f>
              <c:numCache>
                <c:formatCode>General</c:formatCode>
                <c:ptCount val="7"/>
                <c:pt idx="0">
                  <c:v>592661.2699999992</c:v>
                </c:pt>
                <c:pt idx="1">
                  <c:v>347796.76</c:v>
                </c:pt>
                <c:pt idx="2">
                  <c:v>35539.699999999997</c:v>
                </c:pt>
                <c:pt idx="3">
                  <c:v>132488.37</c:v>
                </c:pt>
                <c:pt idx="4">
                  <c:v>729605.37</c:v>
                </c:pt>
                <c:pt idx="5">
                  <c:v>305782.38</c:v>
                </c:pt>
                <c:pt idx="6">
                  <c:v>154354.15</c:v>
                </c:pt>
              </c:numCache>
            </c:numRef>
          </c:val>
        </c:ser>
        <c:axId val="69401984"/>
        <c:axId val="69428352"/>
      </c:barChart>
      <c:catAx>
        <c:axId val="69401984"/>
        <c:scaling>
          <c:orientation val="minMax"/>
        </c:scaling>
        <c:axPos val="b"/>
        <c:majorTickMark val="none"/>
        <c:tickLblPos val="nextTo"/>
        <c:crossAx val="69428352"/>
        <c:crosses val="autoZero"/>
        <c:auto val="1"/>
        <c:lblAlgn val="ctr"/>
        <c:lblOffset val="100"/>
      </c:catAx>
      <c:valAx>
        <c:axId val="694283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4019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Sheet1!$A$137</c:f>
              <c:strCache>
                <c:ptCount val="1"/>
                <c:pt idx="0">
                  <c:v>elanike arv 01.01.2013</c:v>
                </c:pt>
              </c:strCache>
            </c:strRef>
          </c:tx>
          <c:cat>
            <c:strRef>
              <c:f>Sheet1!$B$136:$H$136</c:f>
              <c:strCache>
                <c:ptCount val="7"/>
                <c:pt idx="0">
                  <c:v>JÕHVI</c:v>
                </c:pt>
                <c:pt idx="1">
                  <c:v>KOHTLA</c:v>
                </c:pt>
                <c:pt idx="2">
                  <c:v>K-NÕMME</c:v>
                </c:pt>
                <c:pt idx="3">
                  <c:v>N-JÕESUU</c:v>
                </c:pt>
                <c:pt idx="4">
                  <c:v>TOILA</c:v>
                </c:pt>
                <c:pt idx="5">
                  <c:v>VAIVARA</c:v>
                </c:pt>
                <c:pt idx="6">
                  <c:v>KOKKU</c:v>
                </c:pt>
              </c:strCache>
            </c:strRef>
          </c:cat>
          <c:val>
            <c:numRef>
              <c:f>Sheet1!$B$137:$H$137</c:f>
              <c:numCache>
                <c:formatCode>General</c:formatCode>
                <c:ptCount val="7"/>
                <c:pt idx="0">
                  <c:v>12550</c:v>
                </c:pt>
                <c:pt idx="1">
                  <c:v>1403</c:v>
                </c:pt>
                <c:pt idx="2">
                  <c:v>1018</c:v>
                </c:pt>
                <c:pt idx="3">
                  <c:v>2569</c:v>
                </c:pt>
                <c:pt idx="4">
                  <c:v>2147</c:v>
                </c:pt>
                <c:pt idx="5">
                  <c:v>1400</c:v>
                </c:pt>
                <c:pt idx="6">
                  <c:v>21087</c:v>
                </c:pt>
              </c:numCache>
            </c:numRef>
          </c:val>
        </c:ser>
        <c:axId val="69454080"/>
        <c:axId val="69464064"/>
      </c:barChart>
      <c:catAx>
        <c:axId val="69454080"/>
        <c:scaling>
          <c:orientation val="minMax"/>
        </c:scaling>
        <c:axPos val="b"/>
        <c:majorTickMark val="none"/>
        <c:tickLblPos val="nextTo"/>
        <c:crossAx val="69464064"/>
        <c:crosses val="autoZero"/>
        <c:auto val="1"/>
        <c:lblAlgn val="ctr"/>
        <c:lblOffset val="100"/>
      </c:catAx>
      <c:valAx>
        <c:axId val="694640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4540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Sheet1!$A$144</c:f>
              <c:strCache>
                <c:ptCount val="1"/>
                <c:pt idx="0">
                  <c:v>1 in kohta toetust</c:v>
                </c:pt>
              </c:strCache>
            </c:strRef>
          </c:tx>
          <c:cat>
            <c:strRef>
              <c:f>Sheet1!$B$143:$I$143</c:f>
              <c:strCache>
                <c:ptCount val="8"/>
                <c:pt idx="0">
                  <c:v>JÕHVI</c:v>
                </c:pt>
                <c:pt idx="1">
                  <c:v>KOHTLA</c:v>
                </c:pt>
                <c:pt idx="2">
                  <c:v>K-NÕMME</c:v>
                </c:pt>
                <c:pt idx="3">
                  <c:v>N-JÕESUU</c:v>
                </c:pt>
                <c:pt idx="4">
                  <c:v>TOILA</c:v>
                </c:pt>
                <c:pt idx="5">
                  <c:v>VAIVARA</c:v>
                </c:pt>
                <c:pt idx="6">
                  <c:v>piirkondlik</c:v>
                </c:pt>
                <c:pt idx="7">
                  <c:v>keskmine</c:v>
                </c:pt>
              </c:strCache>
            </c:strRef>
          </c:cat>
          <c:val>
            <c:numRef>
              <c:f>Sheet1!$B$144:$I$144</c:f>
              <c:numCache>
                <c:formatCode>General</c:formatCode>
                <c:ptCount val="8"/>
                <c:pt idx="0">
                  <c:v>46.89</c:v>
                </c:pt>
                <c:pt idx="1">
                  <c:v>247.57</c:v>
                </c:pt>
                <c:pt idx="2">
                  <c:v>33.630000000000003</c:v>
                </c:pt>
                <c:pt idx="3">
                  <c:v>51.220000000000013</c:v>
                </c:pt>
                <c:pt idx="4">
                  <c:v>335.69</c:v>
                </c:pt>
                <c:pt idx="5">
                  <c:v>217.05</c:v>
                </c:pt>
                <c:pt idx="6">
                  <c:v>6.9700000000000015</c:v>
                </c:pt>
                <c:pt idx="7">
                  <c:v>107.8</c:v>
                </c:pt>
              </c:numCache>
            </c:numRef>
          </c:val>
        </c:ser>
        <c:axId val="69480832"/>
        <c:axId val="69482368"/>
      </c:barChart>
      <c:catAx>
        <c:axId val="69480832"/>
        <c:scaling>
          <c:orientation val="minMax"/>
        </c:scaling>
        <c:axPos val="b"/>
        <c:majorTickMark val="none"/>
        <c:tickLblPos val="nextTo"/>
        <c:crossAx val="69482368"/>
        <c:crosses val="autoZero"/>
        <c:auto val="1"/>
        <c:lblAlgn val="ctr"/>
        <c:lblOffset val="100"/>
      </c:catAx>
      <c:valAx>
        <c:axId val="694823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94808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076581-1B57-44DC-86A4-148A335F36FE}" type="datetimeFigureOut">
              <a:rPr lang="et-EE" smtClean="0"/>
              <a:pPr/>
              <a:t>13.01.2014</a:t>
            </a:fld>
            <a:endParaRPr lang="et-E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21BBAA-1D3C-4956-BAD0-6FB5AF1B74C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76581-1B57-44DC-86A4-148A335F36FE}" type="datetimeFigureOut">
              <a:rPr lang="et-EE" smtClean="0"/>
              <a:pPr/>
              <a:t>13.01.2014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1BBAA-1D3C-4956-BAD0-6FB5AF1B74C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76581-1B57-44DC-86A4-148A335F36FE}" type="datetimeFigureOut">
              <a:rPr lang="et-EE" smtClean="0"/>
              <a:pPr/>
              <a:t>13.01.2014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1BBAA-1D3C-4956-BAD0-6FB5AF1B74C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76581-1B57-44DC-86A4-148A335F36FE}" type="datetimeFigureOut">
              <a:rPr lang="et-EE" smtClean="0"/>
              <a:pPr/>
              <a:t>13.01.2014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1BBAA-1D3C-4956-BAD0-6FB5AF1B74CB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76581-1B57-44DC-86A4-148A335F36FE}" type="datetimeFigureOut">
              <a:rPr lang="et-EE" smtClean="0"/>
              <a:pPr/>
              <a:t>13.01.2014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1BBAA-1D3C-4956-BAD0-6FB5AF1B74CB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76581-1B57-44DC-86A4-148A335F36FE}" type="datetimeFigureOut">
              <a:rPr lang="et-EE" smtClean="0"/>
              <a:pPr/>
              <a:t>13.01.2014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1BBAA-1D3C-4956-BAD0-6FB5AF1B74CB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76581-1B57-44DC-86A4-148A335F36FE}" type="datetimeFigureOut">
              <a:rPr lang="et-EE" smtClean="0"/>
              <a:pPr/>
              <a:t>13.01.2014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1BBAA-1D3C-4956-BAD0-6FB5AF1B74C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76581-1B57-44DC-86A4-148A335F36FE}" type="datetimeFigureOut">
              <a:rPr lang="et-EE" smtClean="0"/>
              <a:pPr/>
              <a:t>13.01.2014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1BBAA-1D3C-4956-BAD0-6FB5AF1B74CB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76581-1B57-44DC-86A4-148A335F36FE}" type="datetimeFigureOut">
              <a:rPr lang="et-EE" smtClean="0"/>
              <a:pPr/>
              <a:t>13.01.2014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1BBAA-1D3C-4956-BAD0-6FB5AF1B74C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076581-1B57-44DC-86A4-148A335F36FE}" type="datetimeFigureOut">
              <a:rPr lang="et-EE" smtClean="0"/>
              <a:pPr/>
              <a:t>13.01.2014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1BBAA-1D3C-4956-BAD0-6FB5AF1B74CB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076581-1B57-44DC-86A4-148A335F36FE}" type="datetimeFigureOut">
              <a:rPr lang="et-EE" smtClean="0"/>
              <a:pPr/>
              <a:t>13.01.2014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21BBAA-1D3C-4956-BAD0-6FB5AF1B74CB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076581-1B57-44DC-86A4-148A335F36FE}" type="datetimeFigureOut">
              <a:rPr lang="et-EE" smtClean="0"/>
              <a:pPr/>
              <a:t>13.01.2014</a:t>
            </a:fld>
            <a:endParaRPr lang="et-E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21BBAA-1D3C-4956-BAD0-6FB5AF1B74CB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MTÜ Kirderanniku Koostöökogu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dirty="0" smtClean="0"/>
              <a:t>Ülle Marits</a:t>
            </a:r>
          </a:p>
          <a:p>
            <a:r>
              <a:rPr lang="et-EE" dirty="0" smtClean="0"/>
              <a:t>tegevjuht</a:t>
            </a:r>
          </a:p>
          <a:p>
            <a:r>
              <a:rPr lang="et-EE" dirty="0" smtClean="0"/>
              <a:t>3. jaanuar 2014</a:t>
            </a:r>
          </a:p>
          <a:p>
            <a:r>
              <a:rPr lang="et-EE" dirty="0" smtClean="0"/>
              <a:t>Kõrtsialusel</a:t>
            </a:r>
            <a:endParaRPr lang="et-EE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499992" y="188640"/>
          <a:ext cx="3971925" cy="1333500"/>
        </p:xfrm>
        <a:graphic>
          <a:graphicData uri="http://schemas.openxmlformats.org/presentationml/2006/ole">
            <p:oleObj spid="_x0000_s1026" name="Acrobat Document" r:id="rId3" imgW="3971496" imgH="1333167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Esitatud taotluste jaotus toetussumma suuruse järgi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59632" y="1916832"/>
          <a:ext cx="712879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Esitatud taotluste ja toetuste jaotus toetussumma suuruse järgi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Esitatud taotluste jaotus toetussumma suuruse järgi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Esitatud taotluste ja toetuste jaotus toetussumma suuruse järgi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Sektorite lõikes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Väljamakstud toetuse %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Viisime läbi kaks projektitaotlusvooru</a:t>
            </a:r>
          </a:p>
          <a:p>
            <a:r>
              <a:rPr lang="et-EE" dirty="0" smtClean="0"/>
              <a:t>Võtsime vastu 93 projektiavaldust toetussummas 732 373,46 eurot</a:t>
            </a:r>
          </a:p>
          <a:p>
            <a:r>
              <a:rPr lang="et-EE" dirty="0" smtClean="0"/>
              <a:t>Toetusotsus anti 61 taotlusele toetussummas 446 848,23 eurot</a:t>
            </a:r>
          </a:p>
          <a:p>
            <a:r>
              <a:rPr lang="et-EE" dirty="0" smtClean="0"/>
              <a:t>Detsembris kuulutasime välja taotlusvooru, projektitaotluste vastuvõtt lõppeb 12.02.2014</a:t>
            </a:r>
          </a:p>
          <a:p>
            <a:r>
              <a:rPr lang="et-EE" dirty="0" smtClean="0"/>
              <a:t>Alustatud on strateegia koostamisega aastaiks 2014-2020</a:t>
            </a: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2013. aasta</a:t>
            </a:r>
            <a:endParaRPr lang="et-E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endParaRPr lang="et-EE" dirty="0" smtClean="0"/>
          </a:p>
          <a:p>
            <a:pPr algn="ctr">
              <a:buNone/>
            </a:pPr>
            <a:endParaRPr lang="et-EE" sz="4000" dirty="0" smtClean="0"/>
          </a:p>
          <a:p>
            <a:pPr algn="ctr">
              <a:buNone/>
            </a:pPr>
            <a:endParaRPr lang="et-EE" sz="4000" dirty="0" smtClean="0"/>
          </a:p>
          <a:p>
            <a:pPr algn="ctr">
              <a:buNone/>
            </a:pPr>
            <a:r>
              <a:rPr lang="et-EE" sz="4000" dirty="0" smtClean="0"/>
              <a:t>Kordaminekuid uuel aastal!</a:t>
            </a:r>
            <a:endParaRPr lang="et-EE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  </a:t>
            </a:r>
            <a:endParaRPr lang="et-EE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907704" y="0"/>
          <a:ext cx="5710461" cy="1917148"/>
        </p:xfrm>
        <a:graphic>
          <a:graphicData uri="http://schemas.openxmlformats.org/presentationml/2006/ole">
            <p:oleObj spid="_x0000_s43010" name="Acrobat Document" r:id="rId3" imgW="3971496" imgH="1333167" progId="AcroExch.Document.7">
              <p:embed/>
            </p:oleObj>
          </a:graphicData>
        </a:graphic>
      </p:graphicFrame>
      <p:pic>
        <p:nvPicPr>
          <p:cNvPr id="5" name="Picture 4" descr="C:\Documents and Settings\kasutaja\My Documents\logod\EL_leader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5877272"/>
            <a:ext cx="747498" cy="749036"/>
          </a:xfrm>
          <a:prstGeom prst="rect">
            <a:avLst/>
          </a:prstGeom>
          <a:noFill/>
        </p:spPr>
      </p:pic>
      <p:pic>
        <p:nvPicPr>
          <p:cNvPr id="6" name="Picture 5" descr="C:\Documents and Settings\kasutaja\My Documents\logod\logod, horisontaaln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5877272"/>
            <a:ext cx="1656183" cy="753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LEADER projektikulude eelarve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13690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Võetud vastu 367 taotlust</a:t>
            </a:r>
          </a:p>
          <a:p>
            <a:r>
              <a:rPr lang="et-EE" dirty="0" smtClean="0"/>
              <a:t>PRIA rahastamisotsus 213 projektile (sh katkestatud 11), otsuseta 13 taotlust</a:t>
            </a:r>
          </a:p>
          <a:p>
            <a:r>
              <a:rPr lang="et-EE" dirty="0" smtClean="0"/>
              <a:t>58,6% taotlustest on saanud toetuse</a:t>
            </a:r>
          </a:p>
          <a:p>
            <a:pPr>
              <a:buNone/>
            </a:pPr>
            <a:endParaRPr lang="et-E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Projektitaotlused 2009-2013</a:t>
            </a:r>
            <a:endParaRPr lang="et-EE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627784" y="2852936"/>
          <a:ext cx="59766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843808" y="3356992"/>
          <a:ext cx="597666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Küsitud toetussumma 6 076 170 eurot,</a:t>
            </a:r>
          </a:p>
          <a:p>
            <a:pPr>
              <a:buNone/>
            </a:pPr>
            <a:r>
              <a:rPr lang="et-EE" dirty="0" smtClean="0"/>
              <a:t>PRIA otsusega kinnitatud 2 483 692.- (sh katkestatud ja kasutamata 281 911.-), otsuseta 71287.-</a:t>
            </a:r>
          </a:p>
          <a:p>
            <a:pPr>
              <a:buNone/>
            </a:pPr>
            <a:r>
              <a:rPr lang="et-EE" dirty="0" smtClean="0"/>
              <a:t>37,8% küsitud toetussummast on saanud toetuse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Projektitaotlused 2009-2013</a:t>
            </a:r>
            <a:endParaRPr lang="et-EE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3491880" y="32849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Omavalitsuspiirkondade lõikes, projektide arv</a:t>
            </a:r>
            <a:endParaRPr lang="et-E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Omavalitsuste lõikes, toetatud projektide osakaal taotluste arvust</a:t>
            </a:r>
            <a:endParaRPr lang="et-E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Omavalitsuspiirkondade lõikes, projektide summa, eurodes</a:t>
            </a:r>
            <a:endParaRPr lang="et-E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Elanike arv </a:t>
            </a:r>
            <a:br>
              <a:rPr lang="et-EE" dirty="0" smtClean="0"/>
            </a:br>
            <a:r>
              <a:rPr lang="et-EE" dirty="0" smtClean="0"/>
              <a:t>Statistikaamet, 01.01.2013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Toetussumma 1 elaniku kohta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1235</TotalTime>
  <Words>173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Concourse</vt:lpstr>
      <vt:lpstr>Acrobat Document</vt:lpstr>
      <vt:lpstr>   MTÜ Kirderanniku Koostöökogu</vt:lpstr>
      <vt:lpstr>LEADER projektikulude eelarve</vt:lpstr>
      <vt:lpstr>Projektitaotlused 2009-2013</vt:lpstr>
      <vt:lpstr>Projektitaotlused 2009-2013</vt:lpstr>
      <vt:lpstr>Omavalitsuspiirkondade lõikes, projektide arv</vt:lpstr>
      <vt:lpstr>Omavalitsuste lõikes, toetatud projektide osakaal taotluste arvust</vt:lpstr>
      <vt:lpstr>Omavalitsuspiirkondade lõikes, projektide summa, eurodes</vt:lpstr>
      <vt:lpstr>Elanike arv  Statistikaamet, 01.01.2013</vt:lpstr>
      <vt:lpstr>Toetussumma 1 elaniku kohta</vt:lpstr>
      <vt:lpstr>Esitatud taotluste jaotus toetussumma suuruse järgi</vt:lpstr>
      <vt:lpstr>Esitatud taotluste ja toetuste jaotus toetussumma suuruse järgi</vt:lpstr>
      <vt:lpstr>Esitatud taotluste jaotus toetussumma suuruse järgi</vt:lpstr>
      <vt:lpstr>Esitatud taotluste ja toetuste jaotus toetussumma suuruse järgi</vt:lpstr>
      <vt:lpstr>Sektorite lõikes</vt:lpstr>
      <vt:lpstr>Väljamakstud toetuse %</vt:lpstr>
      <vt:lpstr>2013. aasta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MTÜ Kirderanniku Koostöökogu</dc:title>
  <dc:creator>PC</dc:creator>
  <cp:lastModifiedBy>PC</cp:lastModifiedBy>
  <cp:revision>118</cp:revision>
  <dcterms:created xsi:type="dcterms:W3CDTF">2013-12-17T10:52:45Z</dcterms:created>
  <dcterms:modified xsi:type="dcterms:W3CDTF">2014-01-13T09:13:00Z</dcterms:modified>
</cp:coreProperties>
</file>